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796" r:id="rId3"/>
    <p:sldId id="787" r:id="rId4"/>
    <p:sldId id="797" r:id="rId5"/>
    <p:sldId id="791" r:id="rId6"/>
    <p:sldId id="794" r:id="rId7"/>
    <p:sldId id="795" r:id="rId8"/>
    <p:sldId id="790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2/20/2020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2/20/2020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0146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4647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88698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04442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6436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S2-20xxxxx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WG2#137E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Feb 24 - 27,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91/23700-91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 smtClean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Xiaobo Wu</a:t>
            </a: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de-DE" altLang="de-DE" sz="20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>
                <a:solidFill>
                  <a:srgbClr val="FF0000"/>
                </a:solidFill>
              </a:rPr>
              <a:t>5.5</a:t>
            </a:r>
            <a:r>
              <a:rPr lang="de-DE" altLang="de-DE" sz="1200" dirty="0">
                <a:solidFill>
                  <a:srgbClr val="FF0000"/>
                </a:solidFill>
              </a:rPr>
              <a:t>. </a:t>
            </a:r>
            <a:r>
              <a:rPr lang="de-DE" altLang="de-DE" sz="1200" dirty="0" smtClean="0">
                <a:solidFill>
                  <a:srgbClr val="FF0000"/>
                </a:solidFill>
              </a:rPr>
              <a:t>1.5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 is used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4 </a:t>
            </a:r>
            <a:r>
              <a:rPr lang="de-DE" altLang="de-DE" sz="1200" dirty="0">
                <a:solidFill>
                  <a:srgbClr val="FF0000"/>
                </a:solidFill>
              </a:rPr>
              <a:t>TUs </a:t>
            </a:r>
            <a:r>
              <a:rPr lang="de-DE" altLang="de-DE" sz="1200" dirty="0"/>
              <a:t>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</a:t>
            </a:r>
            <a:r>
              <a:rPr lang="de-DE" altLang="de-DE" sz="1200" dirty="0" smtClean="0"/>
              <a:t>#3/5/6 are not to be progressed in R17 as </a:t>
            </a:r>
            <a:r>
              <a:rPr lang="de-DE" altLang="de-DE" sz="1200" dirty="0"/>
              <a:t>a result of downscoping exercise. 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 smtClean="0"/>
              <a:t>Regarding </a:t>
            </a:r>
            <a:r>
              <a:rPr lang="en-US" sz="1400" dirty="0"/>
              <a:t>KI#8: UE data as an input for analytics generation, the method of collection of RAN impacting parameters from the UE will be investigated after the MDT work of TSG RAN is completed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 smtClean="0"/>
              <a:t>Complete </a:t>
            </a:r>
            <a:r>
              <a:rPr lang="en-US" sz="1400" dirty="0"/>
              <a:t>solution, evaluation  and conclusion(s) for each Key Issue.</a:t>
            </a:r>
            <a:r>
              <a:rPr lang="en-GB" altLang="zh-CN" sz="800" dirty="0"/>
              <a:t> </a:t>
            </a:r>
            <a:endParaRPr lang="en-GB" altLang="zh-CN" sz="800" dirty="0" smtClean="0"/>
          </a:p>
          <a:p>
            <a:pPr lvl="1"/>
            <a:r>
              <a:rPr lang="en-US" altLang="zh-CN" sz="1400" dirty="0"/>
              <a:t>Find a way to resolve RAN dependencies</a:t>
            </a:r>
            <a:endParaRPr lang="de-DE" altLang="de-DE" sz="1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2.4) Rel-17 Study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812792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32%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6049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FS_eNA_ph2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3621532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 smtClean="0"/>
              <a:t>FS_eNA_ph2 </a:t>
            </a:r>
            <a:r>
              <a:rPr lang="de-DE" altLang="de-DE" sz="1600" dirty="0"/>
              <a:t>TR </a:t>
            </a:r>
            <a:r>
              <a:rPr lang="de-DE" altLang="de-DE" sz="1600" dirty="0" smtClean="0"/>
              <a:t>23.700-91 </a:t>
            </a:r>
            <a:r>
              <a:rPr lang="de-DE" altLang="de-DE" sz="1600" dirty="0"/>
              <a:t>v0.3.0 is available </a:t>
            </a:r>
            <a:r>
              <a:rPr lang="de-DE" altLang="de-DE" sz="1600" dirty="0">
                <a:hlinkClick r:id="rId3"/>
              </a:rPr>
              <a:t>here</a:t>
            </a:r>
            <a:r>
              <a:rPr lang="de-DE" altLang="de-DE" sz="16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Total TUs requested for Study Phase in 2020 is </a:t>
            </a:r>
            <a:r>
              <a:rPr lang="de-DE" altLang="de-DE" sz="1600" dirty="0" smtClean="0">
                <a:solidFill>
                  <a:srgbClr val="FF0000"/>
                </a:solidFill>
              </a:rPr>
              <a:t>5.5</a:t>
            </a:r>
            <a:r>
              <a:rPr lang="de-DE" altLang="de-DE" sz="1600" dirty="0">
                <a:solidFill>
                  <a:srgbClr val="FF0000"/>
                </a:solidFill>
              </a:rPr>
              <a:t>. </a:t>
            </a:r>
            <a:r>
              <a:rPr lang="de-DE" altLang="de-DE" sz="1600" dirty="0" smtClean="0">
                <a:solidFill>
                  <a:srgbClr val="FF0000"/>
                </a:solidFill>
              </a:rPr>
              <a:t>1.5 </a:t>
            </a:r>
            <a:r>
              <a:rPr lang="de-DE" altLang="de-DE" sz="1600" dirty="0"/>
              <a:t>TU is used and </a:t>
            </a:r>
            <a:r>
              <a:rPr lang="de-DE" altLang="de-DE" sz="1600" dirty="0" smtClean="0">
                <a:solidFill>
                  <a:srgbClr val="FF0000"/>
                </a:solidFill>
              </a:rPr>
              <a:t>4</a:t>
            </a:r>
            <a:r>
              <a:rPr lang="de-DE" altLang="de-DE" sz="1600" dirty="0" smtClean="0"/>
              <a:t> </a:t>
            </a:r>
            <a:r>
              <a:rPr lang="de-DE" altLang="de-DE" sz="1600" dirty="0"/>
              <a:t>TUs are remaining</a:t>
            </a:r>
            <a:r>
              <a:rPr lang="de-DE" altLang="de-DE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 smtClean="0"/>
              <a:t> 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 smtClean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#1: NWDAF-assisted RAT/frequency selection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 smtClean="0"/>
              <a:t>Mapped to Key </a:t>
            </a:r>
            <a:r>
              <a:rPr lang="en-GB" altLang="zh-CN" sz="1200" u="sng" dirty="0"/>
              <a:t>issue #12: NWDAF-assisted RFSP </a:t>
            </a:r>
            <a:r>
              <a:rPr lang="en-GB" altLang="zh-CN" sz="1200" u="sng" dirty="0" smtClean="0"/>
              <a:t>policy</a:t>
            </a:r>
            <a:endParaRPr lang="en-US" altLang="zh-CN" sz="16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#2: NWDAF supporting detection of anomaly events and helping in analysing its </a:t>
            </a:r>
            <a:r>
              <a:rPr lang="en-GB" altLang="zh-CN" sz="1600" dirty="0" smtClean="0"/>
              <a:t>cause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/>
              <a:t>Mapped to Key Issue #20: NWDAF assisting in detecting anomaly events for the user </a:t>
            </a:r>
            <a:r>
              <a:rPr lang="en-GB" altLang="zh-CN" sz="1200" u="sng" dirty="0" smtClean="0"/>
              <a:t>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Use Case #3: NWDAF support for dispersion analytics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/>
              <a:t>Mapped to </a:t>
            </a:r>
            <a:r>
              <a:rPr lang="en-US" altLang="zh-CN" sz="1200" u="sng" dirty="0"/>
              <a:t>Key Issue #9: Dispersion analytic output provided by </a:t>
            </a:r>
            <a:r>
              <a:rPr lang="en-US" altLang="zh-CN" sz="1200" u="sng" dirty="0" smtClean="0"/>
              <a:t>NWDAF</a:t>
            </a:r>
            <a:r>
              <a:rPr lang="en-GB" altLang="zh-CN" sz="1200" u="sng" dirty="0" smtClean="0"/>
              <a:t> </a:t>
            </a:r>
            <a:endParaRPr lang="en-GB" altLang="zh-CN" sz="12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#4: Analytics Assisted Smart City </a:t>
            </a:r>
            <a:r>
              <a:rPr lang="en-GB" altLang="zh-CN" sz="1600" dirty="0" smtClean="0"/>
              <a:t>Applications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/>
              <a:t>No key issue and is not to be progressed 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FS_eNA_ph2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 &gt; 32%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 smtClean="0"/>
              <a:t>Use cases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Use </a:t>
            </a:r>
            <a:r>
              <a:rPr lang="en-GB" altLang="zh-CN" sz="1600" dirty="0"/>
              <a:t>Case #5: NWDAF supporting the detection of </a:t>
            </a:r>
            <a:r>
              <a:rPr lang="en-GB" altLang="zh-CN" sz="1600" dirty="0" smtClean="0"/>
              <a:t>cyber-attacks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u="sng" dirty="0"/>
              <a:t>No key issue and is not to be progressed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Use Case #6: Supporting edge computing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/>
              <a:t>Mapped to Key Issue #16: UP optimization for edge </a:t>
            </a:r>
            <a:r>
              <a:rPr lang="en-US" altLang="zh-CN" sz="1200" u="sng" dirty="0" smtClean="0"/>
              <a:t>computing</a:t>
            </a:r>
            <a:endParaRPr lang="en-GB" altLang="zh-CN" sz="1200" u="sng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Use Case #7: Real-time data collection and analytics delivery by </a:t>
            </a:r>
            <a:r>
              <a:rPr lang="en-GB" altLang="zh-CN" sz="1600" dirty="0" smtClean="0"/>
              <a:t>NWDAF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/>
              <a:t>Mapped to Key Issue #18: Enhancement for real-time communication with </a:t>
            </a:r>
            <a:r>
              <a:rPr lang="en-US" altLang="zh-CN" sz="1200" u="sng" dirty="0" smtClean="0"/>
              <a:t>NWDAF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779274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FS_eNA_ph2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(3/4)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6"/>
            <a:ext cx="8554481" cy="4878294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/>
              <a:t>Key Issues for Objective 1 (Remaining from R16):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Soution#2 </a:t>
            </a:r>
            <a:r>
              <a:rPr lang="en-GB" altLang="zh-CN" sz="1400" dirty="0" smtClean="0"/>
              <a:t>was </a:t>
            </a:r>
            <a:r>
              <a:rPr lang="en-GB" altLang="zh-CN" sz="1400" dirty="0"/>
              <a:t>added at </a:t>
            </a:r>
            <a:r>
              <a:rPr lang="en-GB" altLang="zh-CN" sz="1400" dirty="0" smtClean="0"/>
              <a:t>SA2#136AH to propose </a:t>
            </a:r>
            <a:r>
              <a:rPr lang="en-GB" altLang="zh-CN" sz="1400" dirty="0" smtClean="0"/>
              <a:t>that </a:t>
            </a:r>
            <a:r>
              <a:rPr lang="en-US" altLang="zh-CN" sz="1400" u="sng" dirty="0"/>
              <a:t>the NSSF subscribes to slice service experience and load level analytics to enhance its slice selection functionality for new UE registrations in coordination </a:t>
            </a:r>
            <a:r>
              <a:rPr lang="en-US" altLang="zh-CN" sz="1400" u="sng"/>
              <a:t>with </a:t>
            </a:r>
            <a:r>
              <a:rPr lang="en-US" altLang="zh-CN" sz="1400" u="sng" smtClean="0"/>
              <a:t>OAM.</a:t>
            </a:r>
            <a:endParaRPr lang="en-US" altLang="zh-CN" sz="1400" u="sng" dirty="0"/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 smtClean="0"/>
              <a:t> </a:t>
            </a:r>
            <a:r>
              <a:rPr lang="en-GB" altLang="zh-CN" sz="1400" strike="sngStrike" dirty="0"/>
              <a:t>the NSSF evaluates the Slice </a:t>
            </a:r>
            <a:r>
              <a:rPr lang="en-GB" altLang="zh-CN" sz="1400" strike="sngStrike" dirty="0" err="1"/>
              <a:t>QoE</a:t>
            </a:r>
            <a:r>
              <a:rPr lang="en-GB" altLang="zh-CN" sz="1400" strike="sngStrike" dirty="0"/>
              <a:t> </a:t>
            </a:r>
            <a:r>
              <a:rPr lang="en-GB" altLang="zh-CN" sz="1400" strike="sngStrike" dirty="0" smtClean="0"/>
              <a:t>based on Slice Service Experience analytics and Slice Load Level analytics from NWDAF and </a:t>
            </a:r>
            <a:r>
              <a:rPr lang="en-GB" altLang="zh-CN" sz="1400" strike="sngStrike" dirty="0"/>
              <a:t>performs admission control for the </a:t>
            </a:r>
            <a:r>
              <a:rPr lang="en-GB" altLang="zh-CN" sz="1400" dirty="0" smtClean="0"/>
              <a:t>slice.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#7: Adding Application attributes and KPIs as the Input data in some services described in TS 23.288 [5</a:t>
            </a:r>
            <a:r>
              <a:rPr lang="en-GB" altLang="zh-CN" sz="1600" dirty="0" smtClean="0"/>
              <a:t>]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</a:t>
            </a:r>
            <a:r>
              <a:rPr lang="en-GB" altLang="zh-CN" sz="1600" dirty="0" smtClean="0"/>
              <a:t>collection/analysis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Solution#3 was added at SA2#136AH to propose that </a:t>
            </a:r>
            <a:r>
              <a:rPr lang="en-GB" altLang="zh-CN" sz="1400" strike="sngStrike" dirty="0" smtClean="0"/>
              <a:t>the UDM/UDR could retrieve UE data content information from AF  and provision it to NWDAF</a:t>
            </a:r>
            <a:r>
              <a:rPr lang="en-GB" altLang="zh-CN" sz="1400" dirty="0" smtClean="0"/>
              <a:t> </a:t>
            </a:r>
            <a:r>
              <a:rPr lang="en-US" altLang="zh-CN" sz="1400" dirty="0"/>
              <a:t> AF provision the user data consent to UDM/UDR and then NWDAF retrieves the information from UDM/UDR </a:t>
            </a:r>
            <a:r>
              <a:rPr lang="en-GB" altLang="zh-CN" sz="1400" dirty="0" smtClean="0"/>
              <a:t>to </a:t>
            </a:r>
            <a:r>
              <a:rPr lang="en-GB" altLang="zh-CN" sz="1400" dirty="0"/>
              <a:t>help determine to trigger UE data collection. </a:t>
            </a:r>
            <a:endParaRPr lang="en-US" altLang="de-DE" sz="1100" b="1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 smtClean="0"/>
              <a:t>Key </a:t>
            </a:r>
            <a:r>
              <a:rPr lang="en-US" altLang="de-DE" sz="1800" b="1" dirty="0"/>
              <a:t>Issues for Objective 2&amp;4 (Architecture </a:t>
            </a:r>
            <a:r>
              <a:rPr lang="en-US" altLang="de-DE" sz="1800" b="1" dirty="0" smtClean="0"/>
              <a:t>Enhancement&amp;</a:t>
            </a:r>
            <a:r>
              <a:rPr lang="en-GB" altLang="zh-CN" sz="1800" b="1" dirty="0" smtClean="0"/>
              <a:t>New Use Case/Key Issue</a:t>
            </a:r>
            <a:r>
              <a:rPr lang="en-US" altLang="de-DE" sz="1800" b="1" dirty="0" smtClean="0"/>
              <a:t>)</a:t>
            </a:r>
            <a:endParaRPr lang="en-US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#1: Logical decomposition of NWDAF and possible interactions between logical </a:t>
            </a:r>
            <a:r>
              <a:rPr lang="en-GB" altLang="zh-CN" sz="1600" dirty="0" smtClean="0"/>
              <a:t>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#13: Triggering conditions for analytics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#19: Trained data model sharing between multiple NWDAF instances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4788340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FS_eNA_ph2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(4/4)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281205"/>
            <a:ext cx="8554481" cy="5059773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800" b="1" dirty="0" smtClean="0"/>
              <a:t>Key </a:t>
            </a:r>
            <a:r>
              <a:rPr lang="en-US" altLang="de-DE" sz="1800" b="1" dirty="0"/>
              <a:t>Issues for </a:t>
            </a:r>
            <a:r>
              <a:rPr lang="en-US" altLang="de-DE" sz="1800" b="1" dirty="0" smtClean="0"/>
              <a:t>Objective </a:t>
            </a:r>
            <a:r>
              <a:rPr lang="en-US" altLang="de-DE" sz="1800" b="1" dirty="0"/>
              <a:t>3 (Rel-16 NWDAF features enhancement</a:t>
            </a:r>
            <a:r>
              <a:rPr lang="en-US" altLang="de-DE" sz="1800" b="1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#9: Dispersion analytic output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#10: NWDAF Assisted UP Optimization</a:t>
            </a:r>
            <a:endParaRPr lang="zh-CN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</a:t>
            </a:r>
            <a:r>
              <a:rPr lang="en-GB" altLang="zh-CN" sz="1600" dirty="0" smtClean="0"/>
              <a:t>collection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Solution#1 was added at SA2#136AH to propose </a:t>
            </a:r>
            <a:r>
              <a:rPr lang="en-GB" altLang="zh-CN" sz="1400" u="sng" dirty="0"/>
              <a:t>a solution </a:t>
            </a:r>
            <a:r>
              <a:rPr lang="en-GB" altLang="zh-CN" sz="1400" u="sng"/>
              <a:t>inspired </a:t>
            </a:r>
            <a:r>
              <a:rPr lang="en-GB" altLang="zh-CN" sz="1400" smtClean="0"/>
              <a:t>from </a:t>
            </a:r>
            <a:r>
              <a:rPr lang="en-US" altLang="zh-CN" sz="1400" smtClean="0"/>
              <a:t>Publish-Subscribe </a:t>
            </a:r>
            <a:r>
              <a:rPr lang="en-US" altLang="zh-CN" sz="1400" dirty="0"/>
              <a:t>mechanism (including </a:t>
            </a:r>
            <a:r>
              <a:rPr lang="en-GB" altLang="zh-CN" sz="1400" dirty="0"/>
              <a:t>3GPP Producer Adaptor, 3GPP Consumer Adaptor, Messaging Infrastructure, etc.</a:t>
            </a:r>
            <a:r>
              <a:rPr lang="en-US" altLang="zh-CN" sz="1400" dirty="0"/>
              <a:t>) to increase efficiency of data collection.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</a:t>
            </a:r>
            <a:r>
              <a:rPr lang="en-GB" altLang="zh-CN" sz="1600" dirty="0" smtClean="0"/>
              <a:t>policy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p"/>
            </a:pPr>
            <a:r>
              <a:rPr lang="en-GB" altLang="zh-CN" sz="1400" dirty="0"/>
              <a:t>One New </a:t>
            </a:r>
            <a:r>
              <a:rPr lang="en-GB" altLang="zh-CN" sz="1400" dirty="0" smtClean="0"/>
              <a:t>Solution#4 </a:t>
            </a:r>
            <a:r>
              <a:rPr lang="en-GB" altLang="zh-CN" sz="1400" dirty="0"/>
              <a:t>was added at SA2#136AH to propose that </a:t>
            </a:r>
            <a:r>
              <a:rPr lang="en-GB" altLang="zh-CN" sz="1400" dirty="0" smtClean="0"/>
              <a:t>NWDAF could derive the Service Behaviour analytics (including application ID, Occurrence probability, </a:t>
            </a:r>
            <a:r>
              <a:rPr lang="en-GB" altLang="zh-CN" sz="1400" dirty="0"/>
              <a:t>Duration </a:t>
            </a:r>
            <a:r>
              <a:rPr lang="en-GB" altLang="zh-CN" sz="1400" dirty="0" smtClean="0"/>
              <a:t>Time, </a:t>
            </a:r>
            <a:r>
              <a:rPr lang="en-GB" altLang="zh-CN" sz="1400" dirty="0"/>
              <a:t>Spatial </a:t>
            </a:r>
            <a:r>
              <a:rPr lang="en-GB" altLang="zh-CN" sz="1400" dirty="0" smtClean="0"/>
              <a:t>validity, etc.) to help </a:t>
            </a:r>
            <a:r>
              <a:rPr lang="en-US" altLang="zh-CN" sz="1400" dirty="0" smtClean="0"/>
              <a:t>the consumer NF derive </a:t>
            </a:r>
            <a:r>
              <a:rPr lang="en-US" altLang="zh-CN" sz="1400" dirty="0"/>
              <a:t>a suitable RFSP index</a:t>
            </a:r>
            <a:r>
              <a:rPr lang="en-GB" altLang="zh-CN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#14: NWDAF-assisted application </a:t>
            </a:r>
            <a:r>
              <a:rPr lang="en-GB" altLang="zh-CN" sz="1600" dirty="0" smtClean="0"/>
              <a:t>detection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#16: UP optimization for edge </a:t>
            </a:r>
            <a:r>
              <a:rPr lang="en-GB" altLang="zh-CN" sz="1600" dirty="0" smtClean="0"/>
              <a:t>computing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#18: Enhancement for real-time communication with </a:t>
            </a:r>
            <a:r>
              <a:rPr lang="en-GB" altLang="zh-CN" sz="1600" dirty="0" smtClean="0"/>
              <a:t>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#20: NWDAF assisting in detecting anomaly events for the user </a:t>
            </a:r>
            <a:r>
              <a:rPr lang="en-GB" altLang="zh-CN" sz="1600" dirty="0" smtClean="0"/>
              <a:t>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#21: NWDAF assisting in user plane </a:t>
            </a:r>
            <a:r>
              <a:rPr lang="en-GB" altLang="zh-CN" sz="1600" dirty="0" smtClean="0"/>
              <a:t>performance</a:t>
            </a:r>
            <a:endParaRPr lang="en-US" altLang="de-DE" sz="18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dirty="0" smtClean="0"/>
              <a:t>Key issue</a:t>
            </a:r>
            <a:r>
              <a:rPr lang="en-US" altLang="zh-CN" sz="1800" b="1" dirty="0" smtClean="0"/>
              <a:t>s </a:t>
            </a:r>
            <a:r>
              <a:rPr lang="en-US" altLang="zh-CN" sz="1800" b="1" dirty="0" smtClean="0">
                <a:solidFill>
                  <a:srgbClr val="FF0000"/>
                </a:solidFill>
              </a:rPr>
              <a:t>NOT</a:t>
            </a:r>
            <a:r>
              <a:rPr lang="en-US" altLang="zh-CN" sz="1800" b="1" dirty="0" smtClean="0"/>
              <a:t> to </a:t>
            </a:r>
            <a:r>
              <a:rPr lang="en-US" altLang="zh-CN" sz="1800" b="1" dirty="0"/>
              <a:t>be </a:t>
            </a:r>
            <a:r>
              <a:rPr lang="en-US" altLang="zh-CN" sz="1800" b="1" dirty="0" smtClean="0"/>
              <a:t>progressed </a:t>
            </a:r>
            <a:r>
              <a:rPr lang="en-US" altLang="zh-CN" sz="1800" b="1" dirty="0"/>
              <a:t>in R17 </a:t>
            </a:r>
            <a:r>
              <a:rPr lang="en-US" altLang="de-DE" sz="18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#3: Mapping of NWDAF use cases to NFs and identify actions that could be taken based on NWDAF analytics and predictions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600" dirty="0"/>
              <a:t>Key Issue #5: New types of outputs provided by NWDAF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Key Issue #6: </a:t>
            </a:r>
            <a:r>
              <a:rPr lang="en-GB" altLang="zh-CN" sz="1600" dirty="0"/>
              <a:t>Study possible mechanisms for improved correctness of NWDAF analytics</a:t>
            </a:r>
            <a:endParaRPr lang="en-US" altLang="de-DE" sz="1600" dirty="0"/>
          </a:p>
        </p:txBody>
      </p:sp>
    </p:spTree>
    <p:extLst>
      <p:ext uri="{BB962C8B-B14F-4D97-AF65-F5344CB8AC3E}">
        <p14:creationId xmlns:p14="http://schemas.microsoft.com/office/powerpoint/2010/main" val="13271681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SA2#136AH </a:t>
            </a:r>
            <a:r>
              <a:rPr lang="en-US" altLang="de-DE" sz="2800" b="1" dirty="0" smtClean="0"/>
              <a:t>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a way to resolve RAN </a:t>
            </a:r>
            <a:r>
              <a:rPr lang="en-US" altLang="zh-CN" sz="1200" dirty="0" smtClean="0"/>
              <a:t>dependencies for UE data Reporting by e.g. sending LS to RAN group once the solution(s) are available and  stable enough.</a:t>
            </a:r>
            <a:endParaRPr lang="de-DE" alt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 </a:t>
            </a:r>
            <a:r>
              <a:rPr lang="en-US" sz="1200" dirty="0" smtClean="0"/>
              <a:t>Whether or not the </a:t>
            </a:r>
            <a:r>
              <a:rPr lang="en-US" sz="1200" dirty="0"/>
              <a:t>architecture/protocol solution </a:t>
            </a:r>
            <a:r>
              <a:rPr lang="en-US" sz="1200" dirty="0" smtClean="0"/>
              <a:t>for UPF data reporting will </a:t>
            </a:r>
            <a:r>
              <a:rPr lang="en-US" sz="1200" dirty="0"/>
              <a:t>be out of scope of this </a:t>
            </a:r>
            <a:r>
              <a:rPr lang="en-US" sz="1200" dirty="0" smtClean="0"/>
              <a:t>study.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strike="sngStrike" dirty="0" smtClean="0"/>
              <a:t>Make decision about </a:t>
            </a:r>
            <a:r>
              <a:rPr lang="en-US" altLang="zh-CN" sz="1200" strike="sngStrike" dirty="0" smtClean="0"/>
              <a:t>the </a:t>
            </a:r>
            <a:r>
              <a:rPr lang="en-US" altLang="zh-CN" sz="1200" strike="sngStrike" dirty="0"/>
              <a:t>architecture/protocol solution for UPF data reporting </a:t>
            </a:r>
            <a:endParaRPr lang="de-DE" altLang="de-DE" sz="1200" strike="sngStrike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 smtClean="0"/>
              <a:t>Any </a:t>
            </a:r>
            <a:r>
              <a:rPr lang="de-DE" altLang="de-DE" sz="1200" dirty="0"/>
              <a:t>new Key Issue will be low priority unless supported by large number of </a:t>
            </a:r>
            <a:r>
              <a:rPr lang="de-DE" altLang="de-DE" sz="1200" dirty="0" smtClean="0"/>
              <a:t>companies</a:t>
            </a:r>
            <a:r>
              <a:rPr lang="en-US" altLang="de-DE" sz="1200" dirty="0" smtClean="0"/>
              <a:t>.</a:t>
            </a:r>
            <a:endParaRPr lang="de-DE" altLang="de-DE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solutions. </a:t>
            </a:r>
            <a:r>
              <a:rPr lang="en-US" altLang="zh-CN" sz="1200" strike="sngStrike" dirty="0" smtClean="0"/>
              <a:t>Start initial evaluation. </a:t>
            </a:r>
            <a:r>
              <a:rPr lang="en-US" altLang="zh-CN" sz="1200" dirty="0" smtClean="0"/>
              <a:t> Capture New solutions</a:t>
            </a:r>
            <a:r>
              <a:rPr lang="en-US" altLang="zh-CN" sz="1200" strike="sngStrike" dirty="0" smtClean="0"/>
              <a:t> can still be proposed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</a:t>
            </a:r>
            <a:r>
              <a:rPr lang="en-US" altLang="zh-CN" sz="1200" dirty="0" smtClean="0"/>
              <a:t>Start </a:t>
            </a:r>
            <a:r>
              <a:rPr lang="en-US" altLang="zh-CN" sz="1200" u="sng" dirty="0" smtClean="0"/>
              <a:t>initial</a:t>
            </a:r>
            <a:r>
              <a:rPr lang="en-US" altLang="zh-CN" sz="1200" dirty="0" smtClean="0"/>
              <a:t> evaluation </a:t>
            </a:r>
            <a:r>
              <a:rPr lang="en-US" altLang="zh-CN" sz="1200" dirty="0"/>
              <a:t>and conclusions. Submit TR </a:t>
            </a:r>
            <a:r>
              <a:rPr lang="en-US" altLang="zh-CN" sz="1200" dirty="0" smtClean="0"/>
              <a:t>23.700-91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</a:t>
            </a:r>
            <a:r>
              <a:rPr lang="en-US" altLang="zh-CN" sz="1200" dirty="0"/>
              <a:t>plenary for one-stop approval. Agree a WID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Completion of the study may not be possible in Q2 for all key issues and scheduling </a:t>
            </a:r>
            <a:r>
              <a:rPr lang="en-US" altLang="zh-CN" sz="1200" dirty="0" err="1" smtClean="0"/>
              <a:t>conf</a:t>
            </a:r>
            <a:r>
              <a:rPr lang="en-US" altLang="zh-CN" sz="1200" dirty="0" smtClean="0"/>
              <a:t> calls to make progress and dive a solution merge .</a:t>
            </a:r>
            <a:endParaRPr lang="en-US" altLang="zh-CN" sz="1200" strike="sngStrike" dirty="0"/>
          </a:p>
        </p:txBody>
      </p:sp>
    </p:spTree>
    <p:extLst>
      <p:ext uri="{BB962C8B-B14F-4D97-AF65-F5344CB8AC3E}">
        <p14:creationId xmlns:p14="http://schemas.microsoft.com/office/powerpoint/2010/main" val="19820418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 smtClean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DC7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9114</TotalTime>
  <Words>979</Words>
  <Application>Microsoft Office PowerPoint</Application>
  <PresentationFormat>全屏显示(4:3)</PresentationFormat>
  <Paragraphs>124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FS_eNA_ph2 Status Report</vt:lpstr>
      <vt:lpstr>2.4) Rel-17 Study </vt:lpstr>
      <vt:lpstr>FS_eNA_ph2 status after SA2#136AH (1/4)</vt:lpstr>
      <vt:lpstr>FS_eNA_ph2 status after SA2#136AH (2/4)</vt:lpstr>
      <vt:lpstr>FS_eNA_ph2 status after SA2#136AH (3/4)</vt:lpstr>
      <vt:lpstr>FS_eNA_ph2 status after SA2#136AH (4/4)</vt:lpstr>
      <vt:lpstr>FS_eNA_ph2 status after SA2#136AH (4/4)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1340</cp:revision>
  <dcterms:created xsi:type="dcterms:W3CDTF">2008-08-30T09:32:10Z</dcterms:created>
  <dcterms:modified xsi:type="dcterms:W3CDTF">2020-02-20T00:45:00Z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(3)+mc2dZK15B4kdDjheyG/5EbpR7YphrJBJETIc48JKpLdJXwNOyHqjIbWy+mRpLEXsApH699+
RJWEa/K89rKqstVPKkZ4D4OM0eSwS04Aog2xoxRdrCzqbqBhBzHn66JIKm61UYJMRdB2OUdo
BCYwZSKdjtZtvwYNN1JVsZJJS5/fxWXadjOtcCh9pYyX+d87n8CE/zoubhtxyy5U3lEH4Reg
HqnvrFnpMtSrLziBr4</vt:lpwstr>
  </property>
  <property fmtid="{D5CDD505-2E9C-101B-9397-08002B2CF9AE}" pid="9" name="_2015_ms_pID_7253431">
    <vt:lpwstr>8i4ylhSOqQeCZ+y38M4Zm7lSil+AEr9ikfQyXQJCe9bPJjmYb/He0+
kgYeWdn+19zZNENuSp2aRcYbObU8v9Ok6qxBmPYwBDp6BX7Jy6KQVQZp2l1SuaYldx2P2lej
bh0+AaCyWO6PJP+ZpTSPzfNae1qA9IKh8ChPDxyslGhrLSUofwBi8Ixqmv5CL62ES61LWWq1
ZHe0MA4Jf6zHdlCy4YNqdWHLvcxXn+RfywXE</vt:lpwstr>
  </property>
  <property fmtid="{D5CDD505-2E9C-101B-9397-08002B2CF9AE}" pid="10" name="_2015_ms_pID_7253432">
    <vt:lpwstr>ZA==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1580789613</vt:lpwstr>
  </property>
</Properties>
</file>